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"/>
  </p:notesMasterIdLst>
  <p:sldIdLst>
    <p:sldId id="263" r:id="rId2"/>
    <p:sldId id="264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/>
  <p:clrMru>
    <a:srgbClr val="B4B4B4"/>
    <a:srgbClr val="9A9A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showOutlineIcons="0" vertBarState="minimized">
    <p:restoredLeft sz="15620" autoAdjust="0"/>
    <p:restoredTop sz="94654" autoAdjust="0"/>
  </p:normalViewPr>
  <p:slideViewPr>
    <p:cSldViewPr>
      <p:cViewPr varScale="1">
        <p:scale>
          <a:sx n="156" d="100"/>
          <a:sy n="156" d="100"/>
        </p:scale>
        <p:origin x="-18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EC6740-D283-3B44-B001-50CBBCDC2D01}" type="datetimeFigureOut">
              <a:rPr lang="en-US"/>
              <a:pPr/>
              <a:t>7/14/09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36FC99-A7CF-4D4A-9F82-FD7E53D976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DD79F7-0F90-DD47-ADEF-DFA84B450FC3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A85669-6E21-2B41-BFDB-18640C16802F}" type="datetimeFigureOut">
              <a:rPr lang="en-US"/>
              <a:pPr/>
              <a:t>7/14/09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5549D-A3AB-9240-AD27-164DC00AE4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45BCC9-115F-9140-AFC5-BF99A4219EE4}" type="datetimeFigureOut">
              <a:rPr lang="en-US"/>
              <a:pPr/>
              <a:t>7/14/09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4ECB1-4DE7-1C48-8563-3F39A0E276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14BFF6-1E6B-FD46-B6DC-B42CBC94CB10}" type="datetimeFigureOut">
              <a:rPr lang="en-US"/>
              <a:pPr/>
              <a:t>7/14/09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EF46B-DA5B-9D43-887A-06702674E5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F633B-B4C1-0B4E-964F-197FD2B35B78}" type="datetimeFigureOut">
              <a:rPr lang="en-US"/>
              <a:pPr/>
              <a:t>7/14/09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04AD1-CF35-6D40-BC14-83A9A69BF5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22C27-A762-D947-9553-5C371C3DF126}" type="datetimeFigureOut">
              <a:rPr lang="en-US"/>
              <a:pPr/>
              <a:t>7/14/09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8BB9D-980E-504F-944B-E2B87D80F4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291DAC-8A1F-B547-81ED-69CA83BD6DA9}" type="datetimeFigureOut">
              <a:rPr lang="en-US"/>
              <a:pPr/>
              <a:t>7/14/09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26C24-EA66-1641-9292-B9DF6FF1B5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D239FA-A43C-ED4B-ABD0-E3FEDEAF0C3B}" type="datetimeFigureOut">
              <a:rPr lang="en-US"/>
              <a:pPr/>
              <a:t>7/14/09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00044-3F8F-6B4A-8E66-F8844980F0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BB0ACD-45BF-E242-8968-6B73CD06845C}" type="datetimeFigureOut">
              <a:rPr lang="en-US"/>
              <a:pPr/>
              <a:t>7/14/09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75168-2692-A94C-ABE2-5070F23518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3C055C-551A-FF41-9678-89EED8BC89D1}" type="datetimeFigureOut">
              <a:rPr lang="en-US"/>
              <a:pPr/>
              <a:t>7/14/09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2616C-019E-C04F-9ABE-4353674A7A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062B41-4767-C54B-B1A5-06523D1D2F5E}" type="datetimeFigureOut">
              <a:rPr lang="en-US"/>
              <a:pPr/>
              <a:t>7/14/09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0329F-56DF-E34E-9621-1876DFA40B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BB61D-7158-E144-BDD9-94016FF620DF}" type="datetimeFigureOut">
              <a:rPr lang="en-US"/>
              <a:pPr/>
              <a:t>7/14/09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85856-9FCF-3047-BB34-71F34061D2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987EF3A9-482B-D146-A4EA-24166104B07A}" type="datetimeFigureOut">
              <a:rPr lang="en-US"/>
              <a:pPr/>
              <a:t>7/14/09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A25746AA-7FF7-0045-9567-A697E4B4FE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1010045.JPG                                                   00000014G3Macintosh HD                 B88589B1: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latin typeface="Comic Sans MS" pitchFamily="-112" charset="0"/>
              </a:rPr>
              <a:t>Chukchi Sea Offshore Monitoring in Drilling Area (COMIDA): Chemical and Benthos (CAB)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25146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lnSpc>
                <a:spcPct val="95000"/>
              </a:lnSpc>
              <a:spcBef>
                <a:spcPct val="20000"/>
              </a:spcBef>
            </a:pPr>
            <a:r>
              <a:rPr lang="en-US" b="1" u="sng" dirty="0">
                <a:latin typeface="Comic Sans MS" pitchFamily="-112" charset="0"/>
              </a:rPr>
              <a:t>Project Objectives:</a:t>
            </a:r>
          </a:p>
          <a:p>
            <a:pPr marL="609600" indent="-609600">
              <a:lnSpc>
                <a:spcPct val="95000"/>
              </a:lnSpc>
              <a:spcBef>
                <a:spcPct val="20000"/>
              </a:spcBef>
              <a:buFont typeface="Wingdings" pitchFamily="-112" charset="2"/>
              <a:buChar char="Ø"/>
            </a:pPr>
            <a:r>
              <a:rPr lang="en-US" b="1" dirty="0">
                <a:latin typeface="Comic Sans MS" pitchFamily="-112" charset="0"/>
              </a:rPr>
              <a:t>Conduct open-water season monitoring of anthropogenic chemicals   associated with offshore oil and gas exploration in the Chukchi Sea</a:t>
            </a:r>
          </a:p>
          <a:p>
            <a:pPr marL="609600" indent="-609600">
              <a:lnSpc>
                <a:spcPct val="95000"/>
              </a:lnSpc>
              <a:spcBef>
                <a:spcPct val="20000"/>
              </a:spcBef>
              <a:buFont typeface="Wingdings" pitchFamily="-112" charset="2"/>
              <a:buChar char="Ø"/>
            </a:pPr>
            <a:r>
              <a:rPr lang="en-US" b="1" dirty="0">
                <a:latin typeface="Comic Sans MS" pitchFamily="-112" charset="0"/>
              </a:rPr>
              <a:t>Distinguish changes in benthic biota in the area of potential or actual offshore drilling areas of the Chukchi Sea</a:t>
            </a:r>
          </a:p>
          <a:p>
            <a:pPr marL="609600" indent="-609600">
              <a:lnSpc>
                <a:spcPct val="95000"/>
              </a:lnSpc>
              <a:spcBef>
                <a:spcPct val="20000"/>
              </a:spcBef>
            </a:pPr>
            <a:endParaRPr lang="en-US" b="1" dirty="0">
              <a:latin typeface="Comic Sans MS" pitchFamily="-112" charset="0"/>
            </a:endParaRPr>
          </a:p>
          <a:p>
            <a:pPr marL="609600" indent="-609600">
              <a:lnSpc>
                <a:spcPct val="95000"/>
              </a:lnSpc>
              <a:spcBef>
                <a:spcPct val="20000"/>
              </a:spcBef>
            </a:pPr>
            <a:r>
              <a:rPr lang="en-US" b="1" u="sng" dirty="0">
                <a:latin typeface="Comic Sans MS" pitchFamily="-112" charset="0"/>
              </a:rPr>
              <a:t>Project Tasks:</a:t>
            </a:r>
          </a:p>
          <a:p>
            <a:pPr marL="609600" indent="-609600">
              <a:lnSpc>
                <a:spcPct val="95000"/>
              </a:lnSpc>
              <a:spcBef>
                <a:spcPct val="20000"/>
              </a:spcBef>
              <a:buFont typeface="Wingdings" pitchFamily="-112" charset="2"/>
              <a:buChar char="Ø"/>
            </a:pPr>
            <a:r>
              <a:rPr lang="en-US" b="1" dirty="0">
                <a:latin typeface="Comic Sans MS" pitchFamily="-112" charset="0"/>
              </a:rPr>
              <a:t>Develop a conceptual food web model based on collection of isotopic data</a:t>
            </a:r>
          </a:p>
          <a:p>
            <a:pPr marL="609600" indent="-609600">
              <a:lnSpc>
                <a:spcPct val="95000"/>
              </a:lnSpc>
              <a:spcBef>
                <a:spcPct val="20000"/>
              </a:spcBef>
              <a:buFont typeface="Wingdings" pitchFamily="-112" charset="2"/>
              <a:buChar char="Ø"/>
            </a:pPr>
            <a:r>
              <a:rPr lang="en-US" b="1" dirty="0">
                <a:latin typeface="Comic Sans MS" pitchFamily="-112" charset="0"/>
              </a:rPr>
              <a:t>Distinguish changes in benthic biota and anthropogenic chemicals</a:t>
            </a:r>
          </a:p>
          <a:p>
            <a:pPr marL="609600" indent="-609600">
              <a:lnSpc>
                <a:spcPct val="95000"/>
              </a:lnSpc>
              <a:spcBef>
                <a:spcPct val="20000"/>
              </a:spcBef>
              <a:buFont typeface="Wingdings" pitchFamily="-112" charset="2"/>
              <a:buChar char="Ø"/>
            </a:pPr>
            <a:r>
              <a:rPr lang="en-US" b="1" dirty="0">
                <a:latin typeface="Comic Sans MS" pitchFamily="-112" charset="0"/>
              </a:rPr>
              <a:t>Monitor sediment chemistry parameters</a:t>
            </a:r>
          </a:p>
          <a:p>
            <a:pPr marL="609600" indent="-609600">
              <a:lnSpc>
                <a:spcPct val="95000"/>
              </a:lnSpc>
              <a:spcBef>
                <a:spcPct val="20000"/>
              </a:spcBef>
              <a:buFont typeface="Wingdings" pitchFamily="-112" charset="2"/>
              <a:buChar char="Ø"/>
            </a:pPr>
            <a:r>
              <a:rPr lang="en-US" b="1" dirty="0">
                <a:latin typeface="Comic Sans MS" pitchFamily="-112" charset="0"/>
              </a:rPr>
              <a:t>Provide support for </a:t>
            </a:r>
            <a:r>
              <a:rPr lang="en-US" b="1" dirty="0" err="1">
                <a:latin typeface="Comic Sans MS" pitchFamily="-112" charset="0"/>
              </a:rPr>
              <a:t>geostatistical</a:t>
            </a:r>
            <a:r>
              <a:rPr lang="en-US" b="1" dirty="0">
                <a:latin typeface="Comic Sans MS" pitchFamily="-112" charset="0"/>
              </a:rPr>
              <a:t> modeling of spatial and temporal trends using </a:t>
            </a:r>
            <a:r>
              <a:rPr lang="en-US" b="1" dirty="0" err="1">
                <a:latin typeface="Comic Sans MS" pitchFamily="-112" charset="0"/>
              </a:rPr>
              <a:t>ArcGIS</a:t>
            </a:r>
            <a:endParaRPr lang="en-US" b="1" dirty="0">
              <a:latin typeface="Comic Sans MS" pitchFamily="-112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04800" y="990600"/>
            <a:ext cx="85344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pitchFamily="-112" charset="0"/>
              </a:rPr>
              <a:t>PIs: Ken Dunton</a:t>
            </a:r>
            <a:r>
              <a:rPr lang="en-US" baseline="30000">
                <a:latin typeface="Comic Sans MS" pitchFamily="-112" charset="0"/>
              </a:rPr>
              <a:t>1</a:t>
            </a:r>
            <a:r>
              <a:rPr lang="en-US">
                <a:latin typeface="Comic Sans MS" pitchFamily="-112" charset="0"/>
              </a:rPr>
              <a:t>, Jacqueline Grebmeier</a:t>
            </a:r>
            <a:r>
              <a:rPr lang="en-US" baseline="30000">
                <a:latin typeface="Comic Sans MS" pitchFamily="-112" charset="0"/>
              </a:rPr>
              <a:t>2</a:t>
            </a:r>
            <a:r>
              <a:rPr lang="en-US">
                <a:latin typeface="Comic Sans MS" pitchFamily="-112" charset="0"/>
              </a:rPr>
              <a:t>, Lee Cooper</a:t>
            </a:r>
            <a:r>
              <a:rPr lang="en-US" baseline="30000">
                <a:latin typeface="Comic Sans MS" pitchFamily="-112" charset="0"/>
              </a:rPr>
              <a:t>2</a:t>
            </a:r>
            <a:r>
              <a:rPr lang="en-US">
                <a:latin typeface="Comic Sans MS" pitchFamily="-112" charset="0"/>
              </a:rPr>
              <a:t>, H. Rodger Harvey</a:t>
            </a:r>
            <a:r>
              <a:rPr lang="en-US" baseline="30000">
                <a:latin typeface="Comic Sans MS" pitchFamily="-112" charset="0"/>
              </a:rPr>
              <a:t>2</a:t>
            </a:r>
            <a:r>
              <a:rPr lang="en-US">
                <a:latin typeface="Comic Sans MS" pitchFamily="-112" charset="0"/>
              </a:rPr>
              <a:t>, John Trefry</a:t>
            </a:r>
            <a:r>
              <a:rPr lang="en-US" baseline="30000">
                <a:latin typeface="Comic Sans MS" pitchFamily="-112" charset="0"/>
              </a:rPr>
              <a:t>3</a:t>
            </a:r>
            <a:r>
              <a:rPr lang="en-US">
                <a:latin typeface="Comic Sans MS" pitchFamily="-112" charset="0"/>
              </a:rPr>
              <a:t>, Brenda Konar</a:t>
            </a:r>
            <a:r>
              <a:rPr lang="en-US" baseline="30000">
                <a:latin typeface="Comic Sans MS" pitchFamily="-112" charset="0"/>
              </a:rPr>
              <a:t>4</a:t>
            </a:r>
            <a:r>
              <a:rPr lang="en-US">
                <a:latin typeface="Comic Sans MS" pitchFamily="-112" charset="0"/>
              </a:rPr>
              <a:t>, and David Maidment</a:t>
            </a:r>
            <a:r>
              <a:rPr lang="en-US" baseline="30000">
                <a:latin typeface="Comic Sans MS" pitchFamily="-112" charset="0"/>
              </a:rPr>
              <a:t>1</a:t>
            </a:r>
            <a:endParaRPr lang="en-US">
              <a:latin typeface="Comic Sans MS" pitchFamily="-112" charset="0"/>
            </a:endParaRPr>
          </a:p>
          <a:p>
            <a:pPr>
              <a:spcBef>
                <a:spcPct val="50000"/>
              </a:spcBef>
            </a:pPr>
            <a:r>
              <a:rPr lang="en-US" sz="1600" baseline="30000">
                <a:latin typeface="Comic Sans MS" pitchFamily="-112" charset="0"/>
              </a:rPr>
              <a:t>1</a:t>
            </a:r>
            <a:r>
              <a:rPr lang="en-US" sz="1600">
                <a:latin typeface="Comic Sans MS" pitchFamily="-112" charset="0"/>
              </a:rPr>
              <a:t>University of Texas at Austin, </a:t>
            </a:r>
            <a:r>
              <a:rPr lang="en-US" sz="1600" baseline="30000">
                <a:latin typeface="Comic Sans MS" pitchFamily="-112" charset="0"/>
              </a:rPr>
              <a:t>2</a:t>
            </a:r>
            <a:r>
              <a:rPr lang="en-US" sz="1600">
                <a:latin typeface="Comic Sans MS" pitchFamily="-112" charset="0"/>
              </a:rPr>
              <a:t>University of Maryland Center for Environmental Science, </a:t>
            </a:r>
            <a:r>
              <a:rPr lang="en-US" sz="1600" baseline="30000">
                <a:latin typeface="Comic Sans MS" pitchFamily="-112" charset="0"/>
              </a:rPr>
              <a:t>3</a:t>
            </a:r>
            <a:r>
              <a:rPr lang="en-US" sz="1600">
                <a:latin typeface="Comic Sans MS" pitchFamily="-112" charset="0"/>
              </a:rPr>
              <a:t>Florida Institute of Technology, </a:t>
            </a:r>
            <a:r>
              <a:rPr lang="en-US" sz="1600" baseline="30000">
                <a:latin typeface="Comic Sans MS" pitchFamily="-112" charset="0"/>
              </a:rPr>
              <a:t>4</a:t>
            </a:r>
            <a:r>
              <a:rPr lang="en-US" sz="1600">
                <a:latin typeface="Comic Sans MS" pitchFamily="-112" charset="0"/>
              </a:rPr>
              <a:t>University of Alaska Fairbanks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B4B4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Phase_I_SBI_DSR_final_Page_29"/>
          <p:cNvPicPr>
            <a:picLocks noChangeAspect="1" noChangeArrowheads="1"/>
          </p:cNvPicPr>
          <p:nvPr/>
        </p:nvPicPr>
        <p:blipFill>
          <a:blip r:embed="rId3"/>
          <a:srcRect l="12929" t="5614" r="12437" b="55801"/>
          <a:stretch>
            <a:fillRect/>
          </a:stretch>
        </p:blipFill>
        <p:spPr bwMode="auto">
          <a:xfrm>
            <a:off x="762000" y="10668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524000"/>
            <a:ext cx="3795713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latin typeface="Comic Sans MS" pitchFamily="-112" charset="0"/>
              </a:rPr>
              <a:t>Proposed Sampling Locations: COMIDA</a:t>
            </a:r>
            <a:endParaRPr lang="en-US" sz="3200"/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2667000" y="1862138"/>
            <a:ext cx="119063" cy="119062"/>
          </a:xfrm>
          <a:prstGeom prst="star5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2" descr="Margostnmap.jpg                                                0004C407G4portableHD                   C387832A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886200"/>
            <a:ext cx="487680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04800" y="4370388"/>
            <a:ext cx="1752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100"/>
              <a:t>Within and Downstream </a:t>
            </a:r>
          </a:p>
          <a:p>
            <a:r>
              <a:rPr lang="en-US" sz="1100"/>
              <a:t>of Lease 193 region</a:t>
            </a: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3505200" y="6475413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900" i="1"/>
              <a:t>from Grebmeier et al., 2008</a:t>
            </a:r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3225800" y="3579813"/>
            <a:ext cx="1409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 i="1"/>
              <a:t>from Dunton et al., 2005</a:t>
            </a:r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6805613" y="1524000"/>
            <a:ext cx="22907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i="1"/>
              <a:t>Proposed sampling regime by UT-Austin, 2008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182</Words>
  <PresentationFormat>On-screen Show (4:3)</PresentationFormat>
  <Paragraphs>19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Comic Sans MS</vt:lpstr>
      <vt:lpstr>Wingdings</vt:lpstr>
      <vt:lpstr>Office Theme</vt:lpstr>
      <vt:lpstr>Slide 1</vt:lpstr>
      <vt:lpstr>Slide 2</vt:lpstr>
    </vt:vector>
  </TitlesOfParts>
  <Company>University of Tennessee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keywords/>
  <cp:lastModifiedBy>Lee Cooper</cp:lastModifiedBy>
  <cp:revision>3</cp:revision>
  <dcterms:created xsi:type="dcterms:W3CDTF">2009-07-14T18:42:30Z</dcterms:created>
  <dcterms:modified xsi:type="dcterms:W3CDTF">2009-07-14T18:55:39Z</dcterms:modified>
</cp:coreProperties>
</file>